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60" r:id="rId3"/>
    <p:sldId id="257" r:id="rId4"/>
    <p:sldId id="258" r:id="rId5"/>
    <p:sldId id="263" r:id="rId6"/>
    <p:sldId id="264" r:id="rId7"/>
    <p:sldId id="259" r:id="rId8"/>
    <p:sldId id="272" r:id="rId9"/>
    <p:sldId id="274" r:id="rId10"/>
    <p:sldId id="270" r:id="rId11"/>
    <p:sldId id="266" r:id="rId12"/>
    <p:sldId id="280" r:id="rId13"/>
    <p:sldId id="261" r:id="rId14"/>
    <p:sldId id="273" r:id="rId15"/>
    <p:sldId id="277" r:id="rId16"/>
    <p:sldId id="276" r:id="rId17"/>
    <p:sldId id="275" r:id="rId18"/>
    <p:sldId id="267" r:id="rId19"/>
    <p:sldId id="279" r:id="rId20"/>
    <p:sldId id="278" r:id="rId21"/>
    <p:sldId id="262" r:id="rId22"/>
    <p:sldId id="268" r:id="rId23"/>
    <p:sldId id="269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-186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-2872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00C8CB-85CD-AD49-B319-CF0A2C8DF5D8}" type="datetimeFigureOut">
              <a:rPr lang="en-US" smtClean="0"/>
              <a:t>18/09/14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4D0214-A2B4-B848-AEB1-72DAA029B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583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0F398-98F1-5445-A879-0DF614CCB788}" type="datetimeFigureOut">
              <a:rPr lang="en-US" smtClean="0"/>
              <a:t>18/09/14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3D5D8-E995-0345-850D-7C80672EC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172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0F398-98F1-5445-A879-0DF614CCB788}" type="datetimeFigureOut">
              <a:rPr lang="en-US" smtClean="0"/>
              <a:t>18/09/14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3D5D8-E995-0345-850D-7C80672EC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01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0F398-98F1-5445-A879-0DF614CCB788}" type="datetimeFigureOut">
              <a:rPr lang="en-US" smtClean="0"/>
              <a:t>18/09/14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3D5D8-E995-0345-850D-7C80672EC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362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0F398-98F1-5445-A879-0DF614CCB788}" type="datetimeFigureOut">
              <a:rPr lang="en-US" smtClean="0"/>
              <a:t>18/09/14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3D5D8-E995-0345-850D-7C80672EC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397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0F398-98F1-5445-A879-0DF614CCB788}" type="datetimeFigureOut">
              <a:rPr lang="en-US" smtClean="0"/>
              <a:t>18/09/14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3D5D8-E995-0345-850D-7C80672EC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372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0F398-98F1-5445-A879-0DF614CCB788}" type="datetimeFigureOut">
              <a:rPr lang="en-US" smtClean="0"/>
              <a:t>18/09/14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3D5D8-E995-0345-850D-7C80672EC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773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0F398-98F1-5445-A879-0DF614CCB788}" type="datetimeFigureOut">
              <a:rPr lang="en-US" smtClean="0"/>
              <a:t>18/09/14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3D5D8-E995-0345-850D-7C80672EC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059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0F398-98F1-5445-A879-0DF614CCB788}" type="datetimeFigureOut">
              <a:rPr lang="en-US" smtClean="0"/>
              <a:t>18/09/14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3D5D8-E995-0345-850D-7C80672EC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674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0F398-98F1-5445-A879-0DF614CCB788}" type="datetimeFigureOut">
              <a:rPr lang="en-US" smtClean="0"/>
              <a:t>18/09/14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3D5D8-E995-0345-850D-7C80672EC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927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0F398-98F1-5445-A879-0DF614CCB788}" type="datetimeFigureOut">
              <a:rPr lang="en-US" smtClean="0"/>
              <a:t>18/09/14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3D5D8-E995-0345-850D-7C80672EC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586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0F398-98F1-5445-A879-0DF614CCB788}" type="datetimeFigureOut">
              <a:rPr lang="en-US" smtClean="0"/>
              <a:t>18/09/14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3D5D8-E995-0345-850D-7C80672EC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160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0F398-98F1-5445-A879-0DF614CCB788}" type="datetimeFigureOut">
              <a:rPr lang="en-US" smtClean="0"/>
              <a:t>18/09/14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D3D5D8-E995-0345-850D-7C80672EC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302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jpeg"/><Relationship Id="rId5" Type="http://schemas.openxmlformats.org/officeDocument/2006/relationships/image" Target="../media/image8.jpeg"/><Relationship Id="rId6" Type="http://schemas.openxmlformats.org/officeDocument/2006/relationships/image" Target="../media/image9.jpeg"/><Relationship Id="rId7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33206"/>
            <a:ext cx="7772400" cy="1470025"/>
          </a:xfrm>
        </p:spPr>
        <p:txBody>
          <a:bodyPr/>
          <a:lstStyle/>
          <a:p>
            <a:r>
              <a:rPr lang="en-US" dirty="0" smtClean="0"/>
              <a:t>Introduction to Macroecological Data Analysis in 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54705" y="4093370"/>
            <a:ext cx="7367438" cy="1752600"/>
          </a:xfrm>
        </p:spPr>
        <p:txBody>
          <a:bodyPr/>
          <a:lstStyle/>
          <a:p>
            <a:r>
              <a:rPr lang="en-US" dirty="0" smtClean="0"/>
              <a:t>Macroecology &amp; Community Ecology 2014</a:t>
            </a:r>
          </a:p>
          <a:p>
            <a:r>
              <a:rPr lang="en-US" dirty="0" smtClean="0"/>
              <a:t>Week 38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1549" y="2365025"/>
            <a:ext cx="1934243" cy="147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9798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06042"/>
            <a:ext cx="8229600" cy="4158078"/>
          </a:xfrm>
        </p:spPr>
        <p:txBody>
          <a:bodyPr>
            <a:noAutofit/>
          </a:bodyPr>
          <a:lstStyle/>
          <a:p>
            <a:r>
              <a:rPr lang="en-US" sz="9600" dirty="0" smtClean="0"/>
              <a:t>Let’s have a look at R </a:t>
            </a:r>
            <a:br>
              <a:rPr lang="en-US" sz="9600" dirty="0" smtClean="0"/>
            </a:br>
            <a:r>
              <a:rPr lang="en-US" sz="9600" dirty="0" smtClean="0"/>
              <a:t>&amp; R Studio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3186133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Errors are normal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432050"/>
          </a:xfrm>
        </p:spPr>
        <p:txBody>
          <a:bodyPr/>
          <a:lstStyle/>
          <a:p>
            <a:r>
              <a:rPr lang="en-US" dirty="0" smtClean="0"/>
              <a:t>You will get errors, these are normal</a:t>
            </a:r>
          </a:p>
          <a:p>
            <a:r>
              <a:rPr lang="en-US" dirty="0" smtClean="0"/>
              <a:t>“</a:t>
            </a:r>
            <a:r>
              <a:rPr lang="en-US" b="1" dirty="0" smtClean="0">
                <a:solidFill>
                  <a:srgbClr val="4BACC6"/>
                </a:solidFill>
              </a:rPr>
              <a:t>Debugging</a:t>
            </a:r>
            <a:r>
              <a:rPr lang="en-US" dirty="0" smtClean="0"/>
              <a:t>” = identifying the bits of code that are producing errors and fixing them</a:t>
            </a:r>
          </a:p>
          <a:p>
            <a:r>
              <a:rPr lang="en-US" dirty="0" smtClean="0"/>
              <a:t>Debugging is an essential part of R</a:t>
            </a:r>
          </a:p>
        </p:txBody>
      </p:sp>
      <p:sp>
        <p:nvSpPr>
          <p:cNvPr id="4" name="Rectangle 3"/>
          <p:cNvSpPr/>
          <p:nvPr/>
        </p:nvSpPr>
        <p:spPr>
          <a:xfrm>
            <a:off x="209550" y="4440535"/>
            <a:ext cx="8782050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Courier New"/>
                <a:cs typeface="Courier New"/>
              </a:rPr>
              <a:t>d </a:t>
            </a:r>
            <a:r>
              <a:rPr lang="en-US" sz="2400" dirty="0">
                <a:latin typeface="Courier New"/>
                <a:cs typeface="Courier New"/>
              </a:rPr>
              <a:t>&lt;- </a:t>
            </a:r>
            <a:r>
              <a:rPr lang="en-US" sz="2400" dirty="0" smtClean="0">
                <a:latin typeface="Courier New"/>
                <a:cs typeface="Courier New"/>
              </a:rPr>
              <a:t>c(1,2,3,4,5,6))</a:t>
            </a:r>
          </a:p>
          <a:p>
            <a:endParaRPr lang="en-US" sz="2400" dirty="0">
              <a:latin typeface="Courier New"/>
              <a:cs typeface="Courier New"/>
            </a:endParaRPr>
          </a:p>
          <a:p>
            <a:r>
              <a:rPr lang="en-US" sz="2400" dirty="0">
                <a:solidFill>
                  <a:schemeClr val="tx2"/>
                </a:solidFill>
                <a:latin typeface="Courier New"/>
                <a:cs typeface="Courier New"/>
              </a:rPr>
              <a:t>Error: unexpected ')' in "d &lt;- c(1,2,3,,4,5,6))</a:t>
            </a:r>
          </a:p>
        </p:txBody>
      </p:sp>
    </p:spTree>
    <p:extLst>
      <p:ext uri="{BB962C8B-B14F-4D97-AF65-F5344CB8AC3E}">
        <p14:creationId xmlns:p14="http://schemas.microsoft.com/office/powerpoint/2010/main" val="1952485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Report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1898"/>
            <a:ext cx="8229600" cy="316224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Your report will include </a:t>
            </a:r>
            <a:r>
              <a:rPr lang="en-US" dirty="0" smtClean="0"/>
              <a:t>4 </a:t>
            </a:r>
            <a:r>
              <a:rPr lang="en-US" dirty="0" smtClean="0"/>
              <a:t>elements</a:t>
            </a:r>
            <a:r>
              <a:rPr lang="en-US" dirty="0" smtClean="0"/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The script of all your commands from today</a:t>
            </a: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Plot of richness against latitude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Scatterplots of relationships between environmental variables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Results of a linear regression model</a:t>
            </a:r>
          </a:p>
          <a:p>
            <a:pPr marL="571500" indent="-514350"/>
            <a:r>
              <a:rPr lang="en-US" dirty="0" smtClean="0"/>
              <a:t>Look out for markers: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73122" y="4588782"/>
            <a:ext cx="4254998" cy="1869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############################################################</a:t>
            </a:r>
          </a:p>
          <a:p>
            <a:r>
              <a:rPr lang="en-US" sz="1050" dirty="0"/>
              <a:t>#######               </a:t>
            </a:r>
            <a:r>
              <a:rPr lang="en-US" sz="1050" dirty="0" smtClean="0"/>
              <a:t>	FOR </a:t>
            </a:r>
            <a:r>
              <a:rPr lang="en-US" sz="1050" dirty="0"/>
              <a:t>YOUR REPORT </a:t>
            </a:r>
            <a:r>
              <a:rPr lang="en-US" sz="1050" dirty="0" smtClean="0"/>
              <a:t>1              	             #</a:t>
            </a:r>
            <a:r>
              <a:rPr lang="en-US" sz="1050" dirty="0"/>
              <a:t>####</a:t>
            </a:r>
            <a:r>
              <a:rPr lang="en-US" sz="1050" dirty="0" smtClean="0"/>
              <a:t>#</a:t>
            </a:r>
            <a:endParaRPr lang="en-US" sz="1050" dirty="0"/>
          </a:p>
          <a:p>
            <a:r>
              <a:rPr lang="en-US" sz="1050" dirty="0"/>
              <a:t>#######                  </a:t>
            </a:r>
            <a:r>
              <a:rPr lang="en-US" sz="1050" dirty="0" smtClean="0"/>
              <a:t>		START                      	             #</a:t>
            </a:r>
            <a:r>
              <a:rPr lang="en-US" sz="1050" dirty="0"/>
              <a:t>#####</a:t>
            </a:r>
          </a:p>
          <a:p>
            <a:r>
              <a:rPr lang="en-US" sz="1050" dirty="0"/>
              <a:t>############################################################</a:t>
            </a:r>
          </a:p>
          <a:p>
            <a:endParaRPr lang="en-US" sz="1050" dirty="0"/>
          </a:p>
          <a:p>
            <a:r>
              <a:rPr lang="en-US" sz="1050" dirty="0"/>
              <a:t>#</a:t>
            </a:r>
            <a:r>
              <a:rPr lang="en-US" sz="1050" dirty="0" smtClean="0"/>
              <a:t># ……..</a:t>
            </a:r>
            <a:r>
              <a:rPr lang="en-US" sz="1050" i="1" dirty="0" smtClean="0"/>
              <a:t>information on what you need to do…</a:t>
            </a:r>
            <a:endParaRPr lang="en-US" sz="1050" dirty="0"/>
          </a:p>
          <a:p>
            <a:endParaRPr lang="en-US" sz="1050" dirty="0"/>
          </a:p>
          <a:p>
            <a:r>
              <a:rPr lang="en-US" sz="1050" dirty="0"/>
              <a:t>############################################################</a:t>
            </a:r>
          </a:p>
          <a:p>
            <a:r>
              <a:rPr lang="en-US" sz="1050" dirty="0"/>
              <a:t>#######               	FOR YOUR </a:t>
            </a:r>
            <a:r>
              <a:rPr lang="en-US" sz="1050" dirty="0" smtClean="0"/>
              <a:t>REPORT 1              </a:t>
            </a:r>
            <a:r>
              <a:rPr lang="en-US" sz="1050" dirty="0"/>
              <a:t>	             ######</a:t>
            </a:r>
          </a:p>
          <a:p>
            <a:r>
              <a:rPr lang="en-US" sz="1050" dirty="0"/>
              <a:t>#######                  		 </a:t>
            </a:r>
            <a:r>
              <a:rPr lang="en-US" sz="1050" dirty="0" smtClean="0"/>
              <a:t>END                      </a:t>
            </a:r>
            <a:r>
              <a:rPr lang="en-US" sz="1050" dirty="0"/>
              <a:t>	             ######</a:t>
            </a:r>
          </a:p>
          <a:p>
            <a:r>
              <a:rPr lang="en-US" sz="1050" dirty="0"/>
              <a:t>############################################################</a:t>
            </a:r>
          </a:p>
        </p:txBody>
      </p:sp>
    </p:spTree>
    <p:extLst>
      <p:ext uri="{BB962C8B-B14F-4D97-AF65-F5344CB8AC3E}">
        <p14:creationId xmlns:p14="http://schemas.microsoft.com/office/powerpoint/2010/main" val="39110669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93661"/>
            <a:ext cx="8229600" cy="175545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8000" dirty="0" smtClean="0"/>
              <a:t>Data manipulation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56777" y="3535177"/>
            <a:ext cx="66979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To practice handling data, </a:t>
            </a:r>
            <a:r>
              <a:rPr lang="en-US" dirty="0"/>
              <a:t>we will look at simple examples so you can see what’s going </a:t>
            </a:r>
            <a:r>
              <a:rPr lang="en-US" dirty="0" smtClean="0"/>
              <a:t>on and get a feel for what R can do. </a:t>
            </a:r>
          </a:p>
          <a:p>
            <a:pPr algn="ctr"/>
            <a:r>
              <a:rPr lang="en-US" dirty="0" smtClean="0"/>
              <a:t>In the next exercise we will start to use </a:t>
            </a:r>
            <a:r>
              <a:rPr lang="en-US" dirty="0"/>
              <a:t>real macroecological </a:t>
            </a:r>
            <a:r>
              <a:rPr lang="en-US" dirty="0" smtClean="0"/>
              <a:t>data. 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540001" y="4939258"/>
            <a:ext cx="373733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R as a calculator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Create </a:t>
            </a:r>
            <a:r>
              <a:rPr lang="en-US" dirty="0" smtClean="0"/>
              <a:t>and manipulate vectors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err="1" smtClean="0"/>
              <a:t>Dataframe</a:t>
            </a:r>
            <a:r>
              <a:rPr lang="en-US" dirty="0" smtClean="0"/>
              <a:t> </a:t>
            </a:r>
            <a:r>
              <a:rPr lang="en-US" dirty="0"/>
              <a:t>manipulation</a:t>
            </a:r>
          </a:p>
        </p:txBody>
      </p:sp>
    </p:spTree>
    <p:extLst>
      <p:ext uri="{BB962C8B-B14F-4D97-AF65-F5344CB8AC3E}">
        <p14:creationId xmlns:p14="http://schemas.microsoft.com/office/powerpoint/2010/main" val="3305428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4448" y="57355"/>
            <a:ext cx="4659466" cy="695710"/>
          </a:xfrm>
        </p:spPr>
        <p:txBody>
          <a:bodyPr>
            <a:noAutofit/>
          </a:bodyPr>
          <a:lstStyle/>
          <a:p>
            <a:r>
              <a:rPr lang="en-US" sz="4800" dirty="0" smtClean="0"/>
              <a:t>?mean</a:t>
            </a:r>
            <a:endParaRPr lang="en-US" sz="4800" dirty="0"/>
          </a:p>
        </p:txBody>
      </p:sp>
      <p:pic>
        <p:nvPicPr>
          <p:cNvPr id="4" name="Picture 3" descr="Screen Shot 2014-09-16 at 13.44.16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5"/>
          <a:stretch/>
        </p:blipFill>
        <p:spPr>
          <a:xfrm>
            <a:off x="299306" y="1032386"/>
            <a:ext cx="8663696" cy="5717767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250146" y="1878311"/>
            <a:ext cx="1109984" cy="268400"/>
          </a:xfrm>
          <a:prstGeom prst="roundRect">
            <a:avLst/>
          </a:prstGeom>
          <a:noFill/>
          <a:ln w="28575" cmpd="sng">
            <a:solidFill>
              <a:srgbClr val="4BAC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250146" y="2530517"/>
            <a:ext cx="8712856" cy="640386"/>
          </a:xfrm>
          <a:prstGeom prst="roundRect">
            <a:avLst/>
          </a:prstGeom>
          <a:noFill/>
          <a:ln w="28575" cmpd="sng">
            <a:solidFill>
              <a:srgbClr val="4BAC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50146" y="4829626"/>
            <a:ext cx="8712856" cy="640386"/>
          </a:xfrm>
          <a:prstGeom prst="roundRect">
            <a:avLst/>
          </a:prstGeom>
          <a:noFill/>
          <a:ln w="28575" cmpd="sng">
            <a:solidFill>
              <a:srgbClr val="4BAC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50146" y="5940324"/>
            <a:ext cx="8712856" cy="809830"/>
          </a:xfrm>
          <a:prstGeom prst="roundRect">
            <a:avLst/>
          </a:prstGeom>
          <a:noFill/>
          <a:ln w="28575" cmpd="sng">
            <a:solidFill>
              <a:srgbClr val="4BAC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50146" y="1032387"/>
            <a:ext cx="2978112" cy="565355"/>
          </a:xfrm>
          <a:prstGeom prst="roundRect">
            <a:avLst/>
          </a:prstGeom>
          <a:noFill/>
          <a:ln w="28575" cmpd="sng">
            <a:solidFill>
              <a:srgbClr val="4BAC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307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3541"/>
            <a:ext cx="8229600" cy="1143000"/>
          </a:xfrm>
        </p:spPr>
        <p:txBody>
          <a:bodyPr/>
          <a:lstStyle/>
          <a:p>
            <a:r>
              <a:rPr lang="en-US" dirty="0" err="1" smtClean="0"/>
              <a:t>Macroalgae</a:t>
            </a:r>
            <a:r>
              <a:rPr lang="en-US" dirty="0" smtClean="0"/>
              <a:t> (seaweed)</a:t>
            </a:r>
            <a:endParaRPr lang="en-US" dirty="0"/>
          </a:p>
        </p:txBody>
      </p:sp>
      <p:pic>
        <p:nvPicPr>
          <p:cNvPr id="4" name="Picture 2" descr="D:\Laptop\My Pictures\intertidal\DSC00056.JPG"/>
          <p:cNvPicPr>
            <a:picLocks noChangeAspect="1" noChangeArrowheads="1"/>
          </p:cNvPicPr>
          <p:nvPr/>
        </p:nvPicPr>
        <p:blipFill>
          <a:blip r:embed="rId2" cstate="print"/>
          <a:srcRect t="35065" r="75454" b="39220"/>
          <a:stretch>
            <a:fillRect/>
          </a:stretch>
        </p:blipFill>
        <p:spPr bwMode="auto">
          <a:xfrm>
            <a:off x="3102001" y="1602724"/>
            <a:ext cx="2780133" cy="2184389"/>
          </a:xfrm>
          <a:prstGeom prst="rect">
            <a:avLst/>
          </a:prstGeom>
          <a:noFill/>
        </p:spPr>
      </p:pic>
      <p:pic>
        <p:nvPicPr>
          <p:cNvPr id="5" name="Picture 4" descr="Fucus serratus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035909" y="1602723"/>
            <a:ext cx="2826678" cy="2184389"/>
          </a:xfrm>
          <a:prstGeom prst="rect">
            <a:avLst/>
          </a:prstGeom>
        </p:spPr>
      </p:pic>
      <p:pic>
        <p:nvPicPr>
          <p:cNvPr id="6" name="Picture 5" descr="sea lettuce.JPG"/>
          <p:cNvPicPr>
            <a:picLocks noChangeAspect="1"/>
          </p:cNvPicPr>
          <p:nvPr/>
        </p:nvPicPr>
        <p:blipFill>
          <a:blip r:embed="rId4" cstate="print"/>
          <a:srcRect l="18000" t="24000" r="14000"/>
          <a:stretch>
            <a:fillRect/>
          </a:stretch>
        </p:blipFill>
        <p:spPr>
          <a:xfrm>
            <a:off x="272895" y="3891735"/>
            <a:ext cx="2669754" cy="2237880"/>
          </a:xfrm>
          <a:prstGeom prst="rect">
            <a:avLst/>
          </a:prstGeom>
        </p:spPr>
      </p:pic>
      <p:pic>
        <p:nvPicPr>
          <p:cNvPr id="7" name="Picture 2" descr="C:\Documents and Settings\jc230627\My Documents\My Pictures\Feb 2013 ProDive Cairns\Friday\IMG_0478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72893" y="1602723"/>
            <a:ext cx="2669756" cy="2184389"/>
          </a:xfrm>
          <a:prstGeom prst="rect">
            <a:avLst/>
          </a:prstGeom>
          <a:noFill/>
        </p:spPr>
      </p:pic>
      <p:pic>
        <p:nvPicPr>
          <p:cNvPr id="8" name="Picture 3" descr="D:\coral id\ORIS Nov 2012\IMG_0326.JPG"/>
          <p:cNvPicPr>
            <a:picLocks noChangeAspect="1" noChangeArrowheads="1"/>
          </p:cNvPicPr>
          <p:nvPr/>
        </p:nvPicPr>
        <p:blipFill>
          <a:blip r:embed="rId6" cstate="print"/>
          <a:srcRect r="2943"/>
          <a:stretch>
            <a:fillRect/>
          </a:stretch>
        </p:blipFill>
        <p:spPr bwMode="auto">
          <a:xfrm>
            <a:off x="6035908" y="3891734"/>
            <a:ext cx="2810109" cy="2171491"/>
          </a:xfrm>
          <a:prstGeom prst="rect">
            <a:avLst/>
          </a:prstGeom>
          <a:noFill/>
        </p:spPr>
      </p:pic>
      <p:pic>
        <p:nvPicPr>
          <p:cNvPr id="9" name="Picture 4" descr="D:\coral id\ORIS Nov 2012\IMG_0380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102000" y="4137541"/>
            <a:ext cx="2780133" cy="164279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47362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err="1" smtClean="0"/>
              <a:t>Macroalgal</a:t>
            </a:r>
            <a:r>
              <a:rPr lang="en-US" dirty="0" smtClean="0"/>
              <a:t> genus richness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 l="59639" t="10039" r="11077" b="7496"/>
          <a:stretch>
            <a:fillRect/>
          </a:stretch>
        </p:blipFill>
        <p:spPr bwMode="auto">
          <a:xfrm>
            <a:off x="1342832" y="1143000"/>
            <a:ext cx="6406766" cy="56379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194079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039"/>
            <a:ext cx="8229600" cy="1143000"/>
          </a:xfrm>
        </p:spPr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3039"/>
            <a:ext cx="8229600" cy="3245672"/>
          </a:xfrm>
        </p:spPr>
        <p:txBody>
          <a:bodyPr/>
          <a:lstStyle/>
          <a:p>
            <a:r>
              <a:rPr lang="en-US" dirty="0" err="1" smtClean="0"/>
              <a:t>Macroalgae</a:t>
            </a:r>
            <a:r>
              <a:rPr lang="en-US" dirty="0" smtClean="0"/>
              <a:t> genus richness</a:t>
            </a:r>
          </a:p>
          <a:p>
            <a:r>
              <a:rPr lang="en-US" dirty="0" smtClean="0"/>
              <a:t>SST = sea surface temperature</a:t>
            </a:r>
          </a:p>
          <a:p>
            <a:r>
              <a:rPr lang="en-US" dirty="0" smtClean="0"/>
              <a:t>PAR = </a:t>
            </a:r>
            <a:r>
              <a:rPr lang="en-US" dirty="0" err="1" smtClean="0"/>
              <a:t>photosynthetically</a:t>
            </a:r>
            <a:r>
              <a:rPr lang="en-US" dirty="0" smtClean="0"/>
              <a:t> available radiation</a:t>
            </a:r>
          </a:p>
          <a:p>
            <a:r>
              <a:rPr lang="en-US" dirty="0" smtClean="0"/>
              <a:t>PHOS = phosphate concentration</a:t>
            </a:r>
          </a:p>
          <a:p>
            <a:r>
              <a:rPr lang="en-US" dirty="0" smtClean="0"/>
              <a:t>SALINITY = salinity concentration</a:t>
            </a:r>
            <a:endParaRPr lang="en-US" dirty="0"/>
          </a:p>
        </p:txBody>
      </p:sp>
      <p:pic>
        <p:nvPicPr>
          <p:cNvPr id="4" name="Picture 3" descr="SST map for sean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76728" y="4220737"/>
            <a:ext cx="4934945" cy="2313315"/>
          </a:xfrm>
          <a:prstGeom prst="rect">
            <a:avLst/>
          </a:prstGeom>
          <a:noFill/>
          <a:ln w="19050">
            <a:solidFill>
              <a:schemeClr val="bg2"/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949963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1751"/>
            <a:ext cx="8229600" cy="175545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8000" dirty="0" smtClean="0"/>
              <a:t>Data visualization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66944" y="3602686"/>
            <a:ext cx="8525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There are 2 points in this section where you need to produce plots to go into your report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507713" y="4329914"/>
            <a:ext cx="4254998" cy="1869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############################################################</a:t>
            </a:r>
          </a:p>
          <a:p>
            <a:r>
              <a:rPr lang="en-US" sz="1050" dirty="0"/>
              <a:t>#######               </a:t>
            </a:r>
            <a:r>
              <a:rPr lang="en-US" sz="1050" dirty="0" smtClean="0"/>
              <a:t>	FOR </a:t>
            </a:r>
            <a:r>
              <a:rPr lang="en-US" sz="1050" dirty="0"/>
              <a:t>YOUR REPORT </a:t>
            </a:r>
            <a:r>
              <a:rPr lang="en-US" sz="1050" dirty="0" smtClean="0"/>
              <a:t>1              	             #</a:t>
            </a:r>
            <a:r>
              <a:rPr lang="en-US" sz="1050" dirty="0"/>
              <a:t>####</a:t>
            </a:r>
            <a:r>
              <a:rPr lang="en-US" sz="1050" dirty="0" smtClean="0"/>
              <a:t>#</a:t>
            </a:r>
            <a:endParaRPr lang="en-US" sz="1050" dirty="0"/>
          </a:p>
          <a:p>
            <a:r>
              <a:rPr lang="en-US" sz="1050" dirty="0"/>
              <a:t>#######                  </a:t>
            </a:r>
            <a:r>
              <a:rPr lang="en-US" sz="1050" dirty="0" smtClean="0"/>
              <a:t>		START                      	             #</a:t>
            </a:r>
            <a:r>
              <a:rPr lang="en-US" sz="1050" dirty="0"/>
              <a:t>#####</a:t>
            </a:r>
          </a:p>
          <a:p>
            <a:r>
              <a:rPr lang="en-US" sz="1050" dirty="0"/>
              <a:t>############################################################</a:t>
            </a:r>
          </a:p>
          <a:p>
            <a:endParaRPr lang="en-US" sz="1050" dirty="0"/>
          </a:p>
          <a:p>
            <a:r>
              <a:rPr lang="en-US" sz="1050" dirty="0"/>
              <a:t>#</a:t>
            </a:r>
            <a:r>
              <a:rPr lang="en-US" sz="1050" dirty="0" smtClean="0"/>
              <a:t># ……..</a:t>
            </a:r>
            <a:r>
              <a:rPr lang="en-US" sz="1050" i="1" dirty="0" smtClean="0"/>
              <a:t>information on what you need to do…</a:t>
            </a:r>
            <a:endParaRPr lang="en-US" sz="1050" dirty="0"/>
          </a:p>
          <a:p>
            <a:endParaRPr lang="en-US" sz="1050" dirty="0"/>
          </a:p>
          <a:p>
            <a:r>
              <a:rPr lang="en-US" sz="1050" dirty="0"/>
              <a:t>############################################################</a:t>
            </a:r>
          </a:p>
          <a:p>
            <a:r>
              <a:rPr lang="en-US" sz="1050" dirty="0"/>
              <a:t>#######               	FOR YOUR </a:t>
            </a:r>
            <a:r>
              <a:rPr lang="en-US" sz="1050" dirty="0" smtClean="0"/>
              <a:t>REPORT 1              </a:t>
            </a:r>
            <a:r>
              <a:rPr lang="en-US" sz="1050" dirty="0"/>
              <a:t>	             ######</a:t>
            </a:r>
          </a:p>
          <a:p>
            <a:r>
              <a:rPr lang="en-US" sz="1050" dirty="0"/>
              <a:t>#######                  		 </a:t>
            </a:r>
            <a:r>
              <a:rPr lang="en-US" sz="1050" dirty="0" smtClean="0"/>
              <a:t>END                      </a:t>
            </a:r>
            <a:r>
              <a:rPr lang="en-US" sz="1050" dirty="0"/>
              <a:t>	             ######</a:t>
            </a:r>
          </a:p>
          <a:p>
            <a:r>
              <a:rPr lang="en-US" sz="1050" dirty="0"/>
              <a:t>############################################################</a:t>
            </a:r>
          </a:p>
        </p:txBody>
      </p:sp>
    </p:spTree>
    <p:extLst>
      <p:ext uri="{BB962C8B-B14F-4D97-AF65-F5344CB8AC3E}">
        <p14:creationId xmlns:p14="http://schemas.microsoft.com/office/powerpoint/2010/main" val="3159290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720" y="1340768"/>
            <a:ext cx="5184576" cy="5184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 reminder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2379464" y="2493134"/>
            <a:ext cx="3960440" cy="3096344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275856" y="3284984"/>
            <a:ext cx="0" cy="2448272"/>
          </a:xfrm>
          <a:prstGeom prst="line">
            <a:avLst/>
          </a:prstGeom>
          <a:ln w="38100" cmpd="sng">
            <a:solidFill>
              <a:srgbClr val="4BACC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664146" y="4608914"/>
            <a:ext cx="432048" cy="0"/>
          </a:xfrm>
          <a:prstGeom prst="line">
            <a:avLst/>
          </a:prstGeom>
          <a:ln w="38100" cmpd="sng">
            <a:solidFill>
              <a:srgbClr val="4BAC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4096194" y="4248874"/>
            <a:ext cx="0" cy="360040"/>
          </a:xfrm>
          <a:prstGeom prst="line">
            <a:avLst/>
          </a:prstGeom>
          <a:ln w="38100" cmpd="sng">
            <a:solidFill>
              <a:srgbClr val="4BAC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31980" y="4625094"/>
            <a:ext cx="1047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>
                <a:solidFill>
                  <a:schemeClr val="accent5"/>
                </a:solidFill>
              </a:rPr>
              <a:t>I</a:t>
            </a:r>
            <a:r>
              <a:rPr lang="da-DK" dirty="0" err="1" smtClean="0">
                <a:solidFill>
                  <a:schemeClr val="accent5"/>
                </a:solidFill>
              </a:rPr>
              <a:t>ntercept</a:t>
            </a:r>
            <a:endParaRPr lang="en-GB" dirty="0">
              <a:solidFill>
                <a:schemeClr val="accent5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22216" y="4691409"/>
            <a:ext cx="1888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accent5"/>
                </a:solidFill>
              </a:rPr>
              <a:t>Coefficient (slope)</a:t>
            </a:r>
            <a:endParaRPr lang="en-GB" dirty="0">
              <a:solidFill>
                <a:schemeClr val="accent5"/>
              </a:solidFill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4883355" y="2794000"/>
            <a:ext cx="8193" cy="835742"/>
          </a:xfrm>
          <a:prstGeom prst="line">
            <a:avLst/>
          </a:prstGeom>
          <a:ln w="38100" cmpd="sng">
            <a:solidFill>
              <a:srgbClr val="4BACC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888987" y="2680900"/>
            <a:ext cx="974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accent5"/>
                </a:solidFill>
              </a:rPr>
              <a:t>Residual</a:t>
            </a:r>
            <a:endParaRPr lang="en-GB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3809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80406"/>
          </a:xfrm>
        </p:spPr>
        <p:txBody>
          <a:bodyPr>
            <a:normAutofit/>
          </a:bodyPr>
          <a:lstStyle/>
          <a:p>
            <a:r>
              <a:rPr lang="en-US" dirty="0" smtClean="0"/>
              <a:t>Getting Started with R </a:t>
            </a:r>
            <a:br>
              <a:rPr lang="en-US" dirty="0" smtClean="0"/>
            </a:br>
            <a:r>
              <a:rPr lang="en-US" dirty="0" smtClean="0"/>
              <a:t>@</a:t>
            </a:r>
            <a:r>
              <a:rPr lang="en-US" dirty="0" err="1" smtClean="0"/>
              <a:t>GSwithR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5553" b="15553"/>
          <a:stretch>
            <a:fillRect/>
          </a:stretch>
        </p:blipFill>
        <p:spPr>
          <a:xfrm>
            <a:off x="457200" y="1698826"/>
            <a:ext cx="4613275" cy="4525963"/>
          </a:xfrm>
        </p:spPr>
      </p:pic>
      <p:pic>
        <p:nvPicPr>
          <p:cNvPr id="5" name="Picture 4" descr="Screen Shot 2014-09-17 at 17.11.17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5046" y="1698826"/>
            <a:ext cx="3287278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099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251"/>
            <a:ext cx="8229600" cy="1143000"/>
          </a:xfrm>
        </p:spPr>
        <p:txBody>
          <a:bodyPr/>
          <a:lstStyle/>
          <a:p>
            <a:r>
              <a:rPr lang="en-US" dirty="0" smtClean="0"/>
              <a:t>Linear regression diagnostics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643" y="959186"/>
            <a:ext cx="6596879" cy="5856082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127644" y="3875548"/>
            <a:ext cx="3329646" cy="2939720"/>
          </a:xfrm>
          <a:prstGeom prst="roundRect">
            <a:avLst/>
          </a:prstGeom>
          <a:noFill/>
          <a:ln w="28575" cmpd="sng">
            <a:solidFill>
              <a:srgbClr val="4BAC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1127644" y="964102"/>
            <a:ext cx="3329646" cy="2939720"/>
          </a:xfrm>
          <a:prstGeom prst="roundRect">
            <a:avLst/>
          </a:prstGeom>
          <a:noFill/>
          <a:ln w="28575" cmpd="sng">
            <a:solidFill>
              <a:srgbClr val="4BAC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653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0234"/>
            <a:ext cx="8229600" cy="1143000"/>
          </a:xfrm>
        </p:spPr>
        <p:txBody>
          <a:bodyPr/>
          <a:lstStyle/>
          <a:p>
            <a:r>
              <a:rPr lang="en-US" dirty="0" smtClean="0"/>
              <a:t>Linear Regression output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58935" y="1219656"/>
            <a:ext cx="7790695" cy="5293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000" dirty="0"/>
              <a:t>Call:</a:t>
            </a:r>
          </a:p>
          <a:p>
            <a:r>
              <a:rPr lang="fr-FR" sz="2000" dirty="0"/>
              <a:t>lm(formula = </a:t>
            </a:r>
            <a:r>
              <a:rPr lang="fr-FR" sz="2000" dirty="0" err="1" smtClean="0"/>
              <a:t>Abundance</a:t>
            </a:r>
            <a:r>
              <a:rPr lang="fr-FR" sz="2000" dirty="0" smtClean="0"/>
              <a:t> </a:t>
            </a:r>
            <a:r>
              <a:rPr lang="fr-FR" sz="2000" dirty="0"/>
              <a:t>~ </a:t>
            </a:r>
            <a:r>
              <a:rPr lang="fr-FR" sz="2000" dirty="0" err="1" smtClean="0"/>
              <a:t>Rainfall</a:t>
            </a:r>
            <a:r>
              <a:rPr lang="fr-FR" sz="2000" dirty="0" smtClean="0"/>
              <a:t>, </a:t>
            </a:r>
            <a:r>
              <a:rPr lang="fr-FR" sz="2000" dirty="0"/>
              <a:t>data = </a:t>
            </a:r>
            <a:r>
              <a:rPr lang="fr-FR" sz="2000" dirty="0" err="1"/>
              <a:t>sp</a:t>
            </a:r>
            <a:r>
              <a:rPr lang="fr-FR" sz="2000" dirty="0"/>
              <a:t>)</a:t>
            </a:r>
          </a:p>
          <a:p>
            <a:endParaRPr lang="fr-FR" sz="2000" dirty="0"/>
          </a:p>
          <a:p>
            <a:r>
              <a:rPr lang="fr-FR" sz="2000" dirty="0" err="1"/>
              <a:t>Residuals</a:t>
            </a:r>
            <a:r>
              <a:rPr lang="fr-FR" sz="2000" dirty="0"/>
              <a:t>:</a:t>
            </a:r>
          </a:p>
          <a:p>
            <a:r>
              <a:rPr lang="fr-FR" sz="2000" dirty="0"/>
              <a:t>    Min      1Q  </a:t>
            </a:r>
            <a:r>
              <a:rPr lang="fr-FR" sz="2000" dirty="0" err="1"/>
              <a:t>Median</a:t>
            </a:r>
            <a:r>
              <a:rPr lang="fr-FR" sz="2000" dirty="0"/>
              <a:t>      3Q     Max </a:t>
            </a:r>
          </a:p>
          <a:p>
            <a:r>
              <a:rPr lang="fr-FR" sz="2000" dirty="0"/>
              <a:t>-1.6552 -0.4614 -0.2550 -0.1743  3.9637 </a:t>
            </a:r>
          </a:p>
          <a:p>
            <a:endParaRPr lang="fr-FR" sz="2000" dirty="0"/>
          </a:p>
          <a:p>
            <a:r>
              <a:rPr lang="fr-FR" sz="2000" dirty="0"/>
              <a:t>Coefficients:</a:t>
            </a:r>
          </a:p>
          <a:p>
            <a:r>
              <a:rPr lang="fr-FR" sz="2000" dirty="0"/>
              <a:t>           </a:t>
            </a:r>
            <a:r>
              <a:rPr lang="fr-FR" sz="2000" dirty="0" smtClean="0"/>
              <a:t>		</a:t>
            </a:r>
            <a:r>
              <a:rPr lang="fr-FR" sz="2000" dirty="0" err="1" smtClean="0"/>
              <a:t>Estimate</a:t>
            </a:r>
            <a:r>
              <a:rPr lang="fr-FR" sz="2000" dirty="0" smtClean="0"/>
              <a:t> 	</a:t>
            </a:r>
            <a:r>
              <a:rPr lang="fr-FR" sz="2000" dirty="0" err="1" smtClean="0"/>
              <a:t>Std</a:t>
            </a:r>
            <a:r>
              <a:rPr lang="fr-FR" sz="2000" dirty="0"/>
              <a:t>. </a:t>
            </a:r>
            <a:r>
              <a:rPr lang="fr-FR" sz="2000" dirty="0" err="1"/>
              <a:t>Error</a:t>
            </a:r>
            <a:r>
              <a:rPr lang="fr-FR" sz="2000" dirty="0"/>
              <a:t> </a:t>
            </a:r>
            <a:r>
              <a:rPr lang="fr-FR" sz="2000" dirty="0" smtClean="0"/>
              <a:t>	</a:t>
            </a:r>
            <a:r>
              <a:rPr lang="fr-FR" sz="2000" dirty="0" err="1" smtClean="0"/>
              <a:t>t</a:t>
            </a:r>
            <a:r>
              <a:rPr lang="fr-FR" sz="2000" dirty="0" smtClean="0"/>
              <a:t> </a:t>
            </a:r>
            <a:r>
              <a:rPr lang="fr-FR" sz="2000" dirty="0"/>
              <a:t>value </a:t>
            </a:r>
            <a:r>
              <a:rPr lang="fr-FR" sz="2000" dirty="0" smtClean="0"/>
              <a:t>	Pr</a:t>
            </a:r>
            <a:r>
              <a:rPr lang="fr-FR" sz="2000" dirty="0"/>
              <a:t>(&gt;|</a:t>
            </a:r>
            <a:r>
              <a:rPr lang="fr-FR" sz="2000" dirty="0" err="1"/>
              <a:t>t</a:t>
            </a:r>
            <a:r>
              <a:rPr lang="fr-FR" sz="2000" dirty="0"/>
              <a:t>|)    </a:t>
            </a:r>
          </a:p>
          <a:p>
            <a:r>
              <a:rPr lang="fr-FR" sz="2000" dirty="0"/>
              <a:t>(</a:t>
            </a:r>
            <a:r>
              <a:rPr lang="fr-FR" sz="2000" dirty="0" err="1"/>
              <a:t>Intercept</a:t>
            </a:r>
            <a:r>
              <a:rPr lang="fr-FR" sz="2000" dirty="0"/>
              <a:t>) </a:t>
            </a:r>
            <a:r>
              <a:rPr lang="fr-FR" sz="2000" dirty="0" smtClean="0"/>
              <a:t>	-</a:t>
            </a:r>
            <a:r>
              <a:rPr lang="fr-FR" sz="2000" dirty="0"/>
              <a:t>6.19866    </a:t>
            </a:r>
            <a:r>
              <a:rPr lang="fr-FR" sz="2000" dirty="0" smtClean="0"/>
              <a:t>	2.06222  	-</a:t>
            </a:r>
            <a:r>
              <a:rPr lang="fr-FR" sz="2000" dirty="0"/>
              <a:t>3.006   </a:t>
            </a:r>
            <a:r>
              <a:rPr lang="fr-FR" sz="2000" dirty="0" smtClean="0"/>
              <a:t>	0.0063 </a:t>
            </a:r>
            <a:r>
              <a:rPr lang="fr-FR" sz="2000" dirty="0"/>
              <a:t>** </a:t>
            </a:r>
          </a:p>
          <a:p>
            <a:r>
              <a:rPr lang="fr-FR" sz="2000" dirty="0" err="1" smtClean="0"/>
              <a:t>Rainfall</a:t>
            </a:r>
            <a:r>
              <a:rPr lang="fr-FR" sz="2000" dirty="0" smtClean="0"/>
              <a:t>         	 0.46383    	0.08546  	10.108 	6.24e</a:t>
            </a:r>
            <a:r>
              <a:rPr lang="fr-FR" sz="2000" dirty="0"/>
              <a:t>-10 ***</a:t>
            </a:r>
          </a:p>
          <a:p>
            <a:r>
              <a:rPr lang="fr-FR" sz="2000" dirty="0"/>
              <a:t>---</a:t>
            </a:r>
          </a:p>
          <a:p>
            <a:r>
              <a:rPr lang="fr-FR" sz="2000" dirty="0" err="1"/>
              <a:t>Signif</a:t>
            </a:r>
            <a:r>
              <a:rPr lang="fr-FR" sz="2000" dirty="0"/>
              <a:t>. codes:  0 ‘***’ 0.001 ‘**’ 0.01 ‘*’ 0.05 ‘.’ 0.1 ‘ ’ 1</a:t>
            </a:r>
          </a:p>
          <a:p>
            <a:endParaRPr lang="fr-FR" sz="2000" dirty="0"/>
          </a:p>
          <a:p>
            <a:r>
              <a:rPr lang="fr-FR" sz="2000" dirty="0" err="1"/>
              <a:t>Residual</a:t>
            </a:r>
            <a:r>
              <a:rPr lang="fr-FR" sz="2000" dirty="0"/>
              <a:t> standard </a:t>
            </a:r>
            <a:r>
              <a:rPr lang="fr-FR" sz="2000" dirty="0" err="1"/>
              <a:t>error</a:t>
            </a:r>
            <a:r>
              <a:rPr lang="fr-FR" sz="2000" dirty="0"/>
              <a:t>: 1.429 on 23 </a:t>
            </a:r>
            <a:r>
              <a:rPr lang="fr-FR" sz="2000" dirty="0" err="1"/>
              <a:t>degrees</a:t>
            </a:r>
            <a:r>
              <a:rPr lang="fr-FR" sz="2000" dirty="0"/>
              <a:t> of </a:t>
            </a:r>
            <a:r>
              <a:rPr lang="fr-FR" sz="2000" dirty="0" err="1"/>
              <a:t>freedom</a:t>
            </a:r>
            <a:endParaRPr lang="fr-FR" sz="2000" dirty="0"/>
          </a:p>
          <a:p>
            <a:r>
              <a:rPr lang="fr-FR" sz="2000" dirty="0"/>
              <a:t>Multiple R-</a:t>
            </a:r>
            <a:r>
              <a:rPr lang="fr-FR" sz="2000" dirty="0" err="1"/>
              <a:t>squared</a:t>
            </a:r>
            <a:r>
              <a:rPr lang="fr-FR" sz="2000" dirty="0"/>
              <a:t>:  0.8163,	</a:t>
            </a:r>
            <a:r>
              <a:rPr lang="fr-FR" sz="2000" dirty="0" err="1"/>
              <a:t>Adjusted</a:t>
            </a:r>
            <a:r>
              <a:rPr lang="fr-FR" sz="2000" dirty="0"/>
              <a:t> R-</a:t>
            </a:r>
            <a:r>
              <a:rPr lang="fr-FR" sz="2000" dirty="0" err="1"/>
              <a:t>squared</a:t>
            </a:r>
            <a:r>
              <a:rPr lang="fr-FR" sz="2000" dirty="0"/>
              <a:t>:  </a:t>
            </a:r>
            <a:r>
              <a:rPr lang="fr-FR" sz="2000" dirty="0" smtClean="0"/>
              <a:t>0.2093 </a:t>
            </a:r>
            <a:endParaRPr lang="fr-FR" sz="2000" dirty="0"/>
          </a:p>
          <a:p>
            <a:r>
              <a:rPr lang="fr-FR" sz="2000" dirty="0"/>
              <a:t>F-</a:t>
            </a:r>
            <a:r>
              <a:rPr lang="fr-FR" sz="2000" dirty="0" err="1"/>
              <a:t>statistic</a:t>
            </a:r>
            <a:r>
              <a:rPr lang="fr-FR" sz="2000" dirty="0"/>
              <a:t>: 102.2 on 1 and 23 DF,  p-value: </a:t>
            </a:r>
            <a:r>
              <a:rPr lang="fr-FR" sz="2000" dirty="0" smtClean="0"/>
              <a:t>0.3209</a:t>
            </a:r>
            <a:endParaRPr lang="fr-FR" sz="2000" dirty="0"/>
          </a:p>
        </p:txBody>
      </p:sp>
      <p:sp>
        <p:nvSpPr>
          <p:cNvPr id="6" name="Rounded Rectangle 5"/>
          <p:cNvSpPr/>
          <p:nvPr/>
        </p:nvSpPr>
        <p:spPr>
          <a:xfrm>
            <a:off x="4228350" y="6164842"/>
            <a:ext cx="1858615" cy="348571"/>
          </a:xfrm>
          <a:prstGeom prst="roundRect">
            <a:avLst/>
          </a:prstGeom>
          <a:noFill/>
          <a:ln w="28575" cmpd="sng">
            <a:solidFill>
              <a:srgbClr val="4BAC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758934" y="3998452"/>
            <a:ext cx="2478153" cy="653719"/>
          </a:xfrm>
          <a:prstGeom prst="roundRect">
            <a:avLst/>
          </a:prstGeom>
          <a:noFill/>
          <a:ln w="28575" cmpd="sng">
            <a:solidFill>
              <a:srgbClr val="4BAC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3991054" y="5816271"/>
            <a:ext cx="3071684" cy="348571"/>
          </a:xfrm>
          <a:prstGeom prst="roundRect">
            <a:avLst/>
          </a:prstGeom>
          <a:noFill/>
          <a:ln w="28575" cmpd="sng">
            <a:solidFill>
              <a:srgbClr val="4BAC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2403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7695"/>
            <a:ext cx="8229600" cy="175545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8000" dirty="0" smtClean="0"/>
              <a:t>Linear regression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66944" y="3602686"/>
            <a:ext cx="8525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There is 1 point in this section where you need to produce plots to go into your report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507713" y="4329914"/>
            <a:ext cx="4254998" cy="1869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############################################################</a:t>
            </a:r>
          </a:p>
          <a:p>
            <a:r>
              <a:rPr lang="en-US" sz="1050" dirty="0"/>
              <a:t>#######               </a:t>
            </a:r>
            <a:r>
              <a:rPr lang="en-US" sz="1050" dirty="0" smtClean="0"/>
              <a:t>	FOR </a:t>
            </a:r>
            <a:r>
              <a:rPr lang="en-US" sz="1050" dirty="0"/>
              <a:t>YOUR REPORT </a:t>
            </a:r>
            <a:r>
              <a:rPr lang="en-US" sz="1050" dirty="0" smtClean="0"/>
              <a:t>4              	             #</a:t>
            </a:r>
            <a:r>
              <a:rPr lang="en-US" sz="1050" dirty="0"/>
              <a:t>#####</a:t>
            </a:r>
          </a:p>
          <a:p>
            <a:r>
              <a:rPr lang="en-US" sz="1050" dirty="0"/>
              <a:t>#######                  </a:t>
            </a:r>
            <a:r>
              <a:rPr lang="en-US" sz="1050" dirty="0" smtClean="0"/>
              <a:t>		START                      	             #</a:t>
            </a:r>
            <a:r>
              <a:rPr lang="en-US" sz="1050" dirty="0"/>
              <a:t>#####</a:t>
            </a:r>
          </a:p>
          <a:p>
            <a:r>
              <a:rPr lang="en-US" sz="1050" dirty="0"/>
              <a:t>############################################################</a:t>
            </a:r>
          </a:p>
          <a:p>
            <a:endParaRPr lang="en-US" sz="1050" dirty="0"/>
          </a:p>
          <a:p>
            <a:r>
              <a:rPr lang="en-US" sz="1050" dirty="0"/>
              <a:t>#</a:t>
            </a:r>
            <a:r>
              <a:rPr lang="en-US" sz="1050" dirty="0" smtClean="0"/>
              <a:t># ……..</a:t>
            </a:r>
            <a:r>
              <a:rPr lang="en-US" sz="1050" i="1" dirty="0" smtClean="0"/>
              <a:t>information on what you need to do…</a:t>
            </a:r>
            <a:endParaRPr lang="en-US" sz="1050" dirty="0"/>
          </a:p>
          <a:p>
            <a:endParaRPr lang="en-US" sz="1050" dirty="0"/>
          </a:p>
          <a:p>
            <a:r>
              <a:rPr lang="en-US" sz="1050" dirty="0"/>
              <a:t>############################################################</a:t>
            </a:r>
          </a:p>
          <a:p>
            <a:r>
              <a:rPr lang="en-US" sz="1050" dirty="0"/>
              <a:t>#######               	FOR YOUR REPORT </a:t>
            </a:r>
            <a:r>
              <a:rPr lang="en-US" sz="1050" dirty="0" smtClean="0"/>
              <a:t>4              </a:t>
            </a:r>
            <a:r>
              <a:rPr lang="en-US" sz="1050" dirty="0"/>
              <a:t>	             ######</a:t>
            </a:r>
          </a:p>
          <a:p>
            <a:r>
              <a:rPr lang="en-US" sz="1050" dirty="0"/>
              <a:t>#######                  		 </a:t>
            </a:r>
            <a:r>
              <a:rPr lang="en-US" sz="1050" dirty="0" smtClean="0"/>
              <a:t>END                      </a:t>
            </a:r>
            <a:r>
              <a:rPr lang="en-US" sz="1050" dirty="0"/>
              <a:t>	             ######</a:t>
            </a:r>
          </a:p>
          <a:p>
            <a:r>
              <a:rPr lang="en-US" sz="1050" dirty="0"/>
              <a:t>############################################################</a:t>
            </a:r>
          </a:p>
        </p:txBody>
      </p:sp>
    </p:spTree>
    <p:extLst>
      <p:ext uri="{BB962C8B-B14F-4D97-AF65-F5344CB8AC3E}">
        <p14:creationId xmlns:p14="http://schemas.microsoft.com/office/powerpoint/2010/main" val="3159290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Global model call: lm(formula = </a:t>
            </a:r>
            <a:r>
              <a:rPr lang="en-US" sz="1800" dirty="0" err="1">
                <a:latin typeface="Courier New"/>
                <a:cs typeface="Courier New"/>
              </a:rPr>
              <a:t>sqrtGenusRich</a:t>
            </a:r>
            <a:r>
              <a:rPr lang="en-US" sz="1800" dirty="0">
                <a:latin typeface="Courier New"/>
                <a:cs typeface="Courier New"/>
              </a:rPr>
              <a:t> ~ SST.MEAN + PHOS, data = </a:t>
            </a:r>
            <a:r>
              <a:rPr lang="en-US" sz="1800" dirty="0" err="1">
                <a:latin typeface="Courier New"/>
                <a:cs typeface="Courier New"/>
              </a:rPr>
              <a:t>mgr</a:t>
            </a:r>
            <a:r>
              <a:rPr lang="en-US" sz="1800" dirty="0">
                <a:latin typeface="Courier New"/>
                <a:cs typeface="Courier New"/>
              </a:rPr>
              <a:t>, </a:t>
            </a:r>
            <a:r>
              <a:rPr lang="en-US" sz="1800" dirty="0" err="1">
                <a:latin typeface="Courier New"/>
                <a:cs typeface="Courier New"/>
              </a:rPr>
              <a:t>na.action</a:t>
            </a:r>
            <a:r>
              <a:rPr lang="en-US" sz="1800" dirty="0">
                <a:latin typeface="Courier New"/>
                <a:cs typeface="Courier New"/>
              </a:rPr>
              <a:t> = "</a:t>
            </a:r>
            <a:r>
              <a:rPr lang="en-US" sz="1800" dirty="0" err="1">
                <a:latin typeface="Courier New"/>
                <a:cs typeface="Courier New"/>
              </a:rPr>
              <a:t>na.fail</a:t>
            </a:r>
            <a:r>
              <a:rPr lang="en-US" sz="1800" dirty="0">
                <a:latin typeface="Courier New"/>
                <a:cs typeface="Courier New"/>
              </a:rPr>
              <a:t>")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---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Model selection table 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   (</a:t>
            </a:r>
            <a:r>
              <a:rPr lang="en-US" sz="1800" dirty="0" err="1">
                <a:latin typeface="Courier New"/>
                <a:cs typeface="Courier New"/>
              </a:rPr>
              <a:t>Int</a:t>
            </a:r>
            <a:r>
              <a:rPr lang="en-US" sz="1800" dirty="0">
                <a:latin typeface="Courier New"/>
                <a:cs typeface="Courier New"/>
              </a:rPr>
              <a:t>)    PHO  SST.MEA </a:t>
            </a:r>
            <a:r>
              <a:rPr lang="en-US" sz="1800" dirty="0" err="1">
                <a:latin typeface="Courier New"/>
                <a:cs typeface="Courier New"/>
              </a:rPr>
              <a:t>df</a:t>
            </a:r>
            <a:r>
              <a:rPr lang="en-US" sz="1800" dirty="0">
                <a:latin typeface="Courier New"/>
                <a:cs typeface="Courier New"/>
              </a:rPr>
              <a:t>   </a:t>
            </a:r>
            <a:r>
              <a:rPr lang="en-US" sz="1800" dirty="0" err="1">
                <a:latin typeface="Courier New"/>
                <a:cs typeface="Courier New"/>
              </a:rPr>
              <a:t>logLik</a:t>
            </a:r>
            <a:r>
              <a:rPr lang="en-US" sz="1800" dirty="0">
                <a:latin typeface="Courier New"/>
                <a:cs typeface="Courier New"/>
              </a:rPr>
              <a:t>   </a:t>
            </a:r>
            <a:r>
              <a:rPr lang="en-US" sz="1800" dirty="0" err="1">
                <a:latin typeface="Courier New"/>
                <a:cs typeface="Courier New"/>
              </a:rPr>
              <a:t>AICc</a:t>
            </a:r>
            <a:r>
              <a:rPr lang="en-US" sz="1800" dirty="0">
                <a:latin typeface="Courier New"/>
                <a:cs typeface="Courier New"/>
              </a:rPr>
              <a:t> delta weight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4 15.820 -6.060 -0.21810  4 -951.120 1910.4  0.00      1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3 10.910        -0.07695  3 -974.716 1955.5 45.15      0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2  9.958 -1.854           3 -976.311 1958.7 48.34      0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1  9.334                  2 -979.992 1964.0 53.66      0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531651" y="2920270"/>
            <a:ext cx="996455" cy="1642292"/>
          </a:xfrm>
          <a:prstGeom prst="roundRect">
            <a:avLst/>
          </a:prstGeom>
          <a:noFill/>
          <a:ln w="28575" cmpd="sng">
            <a:solidFill>
              <a:srgbClr val="4BAC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1704090" y="2920270"/>
            <a:ext cx="2308228" cy="1642292"/>
          </a:xfrm>
          <a:prstGeom prst="roundRect">
            <a:avLst/>
          </a:prstGeom>
          <a:noFill/>
          <a:ln w="28575" cmpd="sng">
            <a:solidFill>
              <a:srgbClr val="4BAC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707635" y="2920270"/>
            <a:ext cx="996455" cy="1642292"/>
          </a:xfrm>
          <a:prstGeom prst="roundRect">
            <a:avLst/>
          </a:prstGeom>
          <a:noFill/>
          <a:ln w="28575" cmpd="sng">
            <a:solidFill>
              <a:srgbClr val="4BAC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457200" y="3243948"/>
            <a:ext cx="7866742" cy="307407"/>
          </a:xfrm>
          <a:prstGeom prst="roundRect">
            <a:avLst/>
          </a:prstGeom>
          <a:noFill/>
          <a:ln w="28575" cmpd="sng">
            <a:solidFill>
              <a:srgbClr val="4BAC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7476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8612" y="1600200"/>
            <a:ext cx="7592604" cy="4525963"/>
          </a:xfrm>
        </p:spPr>
        <p:txBody>
          <a:bodyPr/>
          <a:lstStyle/>
          <a:p>
            <a:r>
              <a:rPr lang="en-US" b="1" dirty="0" smtClean="0">
                <a:solidFill>
                  <a:srgbClr val="4BACC6"/>
                </a:solidFill>
              </a:rPr>
              <a:t>Open source</a:t>
            </a:r>
          </a:p>
          <a:p>
            <a:pPr lvl="1"/>
            <a:r>
              <a:rPr lang="en-US" dirty="0" smtClean="0"/>
              <a:t>Free, cross-platform: you will never have to learn another piece of software!</a:t>
            </a:r>
          </a:p>
          <a:p>
            <a:pPr lvl="1"/>
            <a:r>
              <a:rPr lang="en-US" dirty="0" smtClean="0"/>
              <a:t>Collaboration easy</a:t>
            </a:r>
          </a:p>
          <a:p>
            <a:pPr lvl="1"/>
            <a:r>
              <a:rPr lang="en-US" dirty="0" smtClean="0"/>
              <a:t>Links to many other </a:t>
            </a:r>
            <a:r>
              <a:rPr lang="en-US" dirty="0" err="1" smtClean="0"/>
              <a:t>programmes</a:t>
            </a:r>
            <a:endParaRPr lang="en-US" dirty="0" smtClean="0"/>
          </a:p>
          <a:p>
            <a:r>
              <a:rPr lang="en-US" dirty="0" smtClean="0"/>
              <a:t>Reproducible &amp; transparent analyses</a:t>
            </a:r>
          </a:p>
          <a:p>
            <a:r>
              <a:rPr lang="en-US" dirty="0" smtClean="0"/>
              <a:t>Flexible </a:t>
            </a:r>
            <a:r>
              <a:rPr lang="en-US" b="1" dirty="0" smtClean="0">
                <a:solidFill>
                  <a:srgbClr val="4BACC6"/>
                </a:solidFill>
              </a:rPr>
              <a:t>command line </a:t>
            </a:r>
            <a:r>
              <a:rPr lang="en-US" dirty="0" smtClean="0"/>
              <a:t>language</a:t>
            </a:r>
          </a:p>
          <a:p>
            <a:r>
              <a:rPr lang="en-US" dirty="0" smtClean="0"/>
              <a:t>Publication quality figures</a:t>
            </a:r>
          </a:p>
        </p:txBody>
      </p:sp>
    </p:spTree>
    <p:extLst>
      <p:ext uri="{BB962C8B-B14F-4D97-AF65-F5344CB8AC3E}">
        <p14:creationId xmlns:p14="http://schemas.microsoft.com/office/powerpoint/2010/main" val="1712317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Science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5312"/>
            <a:ext cx="8229600" cy="45259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Increasing move toward </a:t>
            </a:r>
            <a:r>
              <a:rPr lang="en-US" b="1" dirty="0" smtClean="0">
                <a:solidFill>
                  <a:srgbClr val="4BACC6"/>
                </a:solidFill>
              </a:rPr>
              <a:t>transparency</a:t>
            </a:r>
            <a:r>
              <a:rPr lang="en-US" dirty="0" smtClean="0"/>
              <a:t> and </a:t>
            </a:r>
            <a:r>
              <a:rPr lang="en-US" b="1" dirty="0" smtClean="0">
                <a:solidFill>
                  <a:srgbClr val="4BACC6"/>
                </a:solidFill>
              </a:rPr>
              <a:t>reproducibility</a:t>
            </a:r>
          </a:p>
          <a:p>
            <a:r>
              <a:rPr lang="en-US" dirty="0" smtClean="0"/>
              <a:t>Many of us use </a:t>
            </a:r>
            <a:r>
              <a:rPr lang="en-US" b="1" dirty="0">
                <a:solidFill>
                  <a:srgbClr val="4BACC6"/>
                </a:solidFill>
              </a:rPr>
              <a:t>publicly available data</a:t>
            </a:r>
          </a:p>
          <a:p>
            <a:r>
              <a:rPr lang="en-US" dirty="0" smtClean="0"/>
              <a:t>So all analyses can (and should!) be transparent and reproducible</a:t>
            </a:r>
          </a:p>
          <a:p>
            <a:r>
              <a:rPr lang="en-US" dirty="0" smtClean="0"/>
              <a:t>Code </a:t>
            </a:r>
            <a:r>
              <a:rPr lang="en-US" dirty="0"/>
              <a:t>can (and should!) be </a:t>
            </a:r>
            <a:r>
              <a:rPr lang="en-US" b="1" dirty="0">
                <a:solidFill>
                  <a:srgbClr val="4BACC6"/>
                </a:solidFill>
              </a:rPr>
              <a:t>available online</a:t>
            </a:r>
            <a:r>
              <a:rPr lang="en-US" dirty="0" smtClean="0"/>
              <a:t>, sometimes as it is being developed</a:t>
            </a:r>
          </a:p>
          <a:p>
            <a:r>
              <a:rPr lang="en-US" dirty="0" err="1"/>
              <a:t>Github</a:t>
            </a:r>
            <a:r>
              <a:rPr lang="en-US" dirty="0" smtClean="0"/>
              <a:t> provides a way to do this, also tracks your changes (“</a:t>
            </a:r>
            <a:r>
              <a:rPr lang="en-US" b="1" dirty="0" smtClean="0">
                <a:solidFill>
                  <a:schemeClr val="accent5"/>
                </a:solidFill>
              </a:rPr>
              <a:t>version control</a:t>
            </a:r>
            <a:r>
              <a:rPr lang="en-US" dirty="0" smtClean="0"/>
              <a:t>”)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7110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Don’t panic!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Today you will learn how to:</a:t>
            </a:r>
          </a:p>
          <a:p>
            <a:pPr lvl="1"/>
            <a:r>
              <a:rPr lang="en-US" dirty="0" smtClean="0"/>
              <a:t>Read in data</a:t>
            </a:r>
          </a:p>
          <a:p>
            <a:pPr lvl="1"/>
            <a:r>
              <a:rPr lang="en-US" dirty="0" smtClean="0"/>
              <a:t>Manipulate data</a:t>
            </a:r>
          </a:p>
          <a:p>
            <a:pPr lvl="1"/>
            <a:r>
              <a:rPr lang="en-US" dirty="0" smtClean="0"/>
              <a:t>Visualize data</a:t>
            </a:r>
          </a:p>
          <a:p>
            <a:pPr lvl="1"/>
            <a:r>
              <a:rPr lang="en-US" dirty="0" smtClean="0"/>
              <a:t>Run basic statistics</a:t>
            </a:r>
          </a:p>
          <a:p>
            <a:r>
              <a:rPr lang="en-US" dirty="0"/>
              <a:t>You will not learn how to do everything </a:t>
            </a:r>
            <a:r>
              <a:rPr lang="en-US" dirty="0" smtClean="0"/>
              <a:t>– </a:t>
            </a:r>
            <a:r>
              <a:rPr lang="en-US" dirty="0"/>
              <a:t>it takes </a:t>
            </a:r>
            <a:r>
              <a:rPr lang="en-US" b="1" dirty="0">
                <a:solidFill>
                  <a:srgbClr val="4BACC6"/>
                </a:solidFill>
              </a:rPr>
              <a:t>time</a:t>
            </a:r>
            <a:r>
              <a:rPr lang="en-US" dirty="0"/>
              <a:t> </a:t>
            </a:r>
            <a:r>
              <a:rPr lang="en-US" b="1" dirty="0">
                <a:solidFill>
                  <a:srgbClr val="4BACC6"/>
                </a:solidFill>
              </a:rPr>
              <a:t>&amp; practice</a:t>
            </a:r>
          </a:p>
          <a:p>
            <a:r>
              <a:rPr lang="en-US" dirty="0" smtClean="0"/>
              <a:t>Imagine </a:t>
            </a:r>
            <a:r>
              <a:rPr lang="en-US" dirty="0"/>
              <a:t>it </a:t>
            </a:r>
            <a:r>
              <a:rPr lang="en-US" dirty="0" smtClean="0"/>
              <a:t>as </a:t>
            </a:r>
            <a:r>
              <a:rPr lang="en-US" dirty="0"/>
              <a:t>a learning </a:t>
            </a:r>
            <a:r>
              <a:rPr lang="en-US" dirty="0" smtClean="0"/>
              <a:t>a </a:t>
            </a:r>
            <a:r>
              <a:rPr lang="en-US" b="1" dirty="0" smtClean="0">
                <a:solidFill>
                  <a:srgbClr val="4BACC6"/>
                </a:solidFill>
              </a:rPr>
              <a:t>new language</a:t>
            </a:r>
            <a:endParaRPr lang="en-US" b="1" dirty="0">
              <a:solidFill>
                <a:srgbClr val="4BAC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5290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03749"/>
            <a:ext cx="8229600" cy="4525963"/>
          </a:xfrm>
        </p:spPr>
        <p:txBody>
          <a:bodyPr/>
          <a:lstStyle/>
          <a:p>
            <a:r>
              <a:rPr lang="en-US" dirty="0" smtClean="0"/>
              <a:t>Think of R as a </a:t>
            </a:r>
            <a:r>
              <a:rPr lang="en-US" b="1" dirty="0" smtClean="0">
                <a:solidFill>
                  <a:srgbClr val="4BACC6"/>
                </a:solidFill>
              </a:rPr>
              <a:t>programming language </a:t>
            </a:r>
            <a:r>
              <a:rPr lang="en-US" dirty="0" smtClean="0"/>
              <a:t>with lots of statistics functions, not as a statistics package</a:t>
            </a:r>
          </a:p>
          <a:p>
            <a:r>
              <a:rPr lang="en-US" dirty="0" smtClean="0"/>
              <a:t>…because you can do a LOT more with it</a:t>
            </a:r>
          </a:p>
          <a:p>
            <a:pPr lvl="1"/>
            <a:r>
              <a:rPr lang="en-US" dirty="0" smtClean="0"/>
              <a:t>Create your own null models</a:t>
            </a:r>
          </a:p>
          <a:p>
            <a:pPr lvl="1"/>
            <a:r>
              <a:rPr lang="en-US" dirty="0" smtClean="0"/>
              <a:t>Write and run simulation models</a:t>
            </a:r>
          </a:p>
          <a:p>
            <a:pPr lvl="1"/>
            <a:r>
              <a:rPr lang="en-US" dirty="0" smtClean="0"/>
              <a:t>Draw, manipulate &amp; analyze maps</a:t>
            </a:r>
          </a:p>
          <a:p>
            <a:pPr lvl="1"/>
            <a:r>
              <a:rPr lang="en-US" dirty="0" smtClean="0"/>
              <a:t>Order pizza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791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 uses an Object-oriented language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3866"/>
            <a:ext cx="8090110" cy="1947608"/>
          </a:xfrm>
        </p:spPr>
        <p:txBody>
          <a:bodyPr/>
          <a:lstStyle/>
          <a:p>
            <a:r>
              <a:rPr lang="en-US" dirty="0" smtClean="0"/>
              <a:t>R works by using </a:t>
            </a:r>
            <a:r>
              <a:rPr lang="en-US" b="1" dirty="0" smtClean="0">
                <a:solidFill>
                  <a:srgbClr val="4BACC6"/>
                </a:solidFill>
              </a:rPr>
              <a:t>objects</a:t>
            </a:r>
          </a:p>
          <a:p>
            <a:pPr lvl="1"/>
            <a:r>
              <a:rPr lang="en-US" dirty="0" smtClean="0"/>
              <a:t>e.g., </a:t>
            </a:r>
            <a:r>
              <a:rPr lang="en-US" dirty="0" err="1" smtClean="0"/>
              <a:t>dataframe</a:t>
            </a:r>
            <a:r>
              <a:rPr lang="en-US" dirty="0" smtClean="0"/>
              <a:t>, matrix, vector</a:t>
            </a:r>
          </a:p>
          <a:p>
            <a:r>
              <a:rPr lang="en-US" dirty="0" smtClean="0"/>
              <a:t>Objects are made up of </a:t>
            </a:r>
            <a:r>
              <a:rPr lang="en-US" b="1" dirty="0" smtClean="0">
                <a:solidFill>
                  <a:srgbClr val="4BACC6"/>
                </a:solidFill>
              </a:rPr>
              <a:t>elements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178736" y="4044304"/>
            <a:ext cx="207152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5"/>
                </a:solidFill>
              </a:rPr>
              <a:t>Vector</a:t>
            </a:r>
            <a:endParaRPr lang="en-US" sz="3200" dirty="0">
              <a:solidFill>
                <a:schemeClr val="accent5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8993" y="4042341"/>
            <a:ext cx="207152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5"/>
                </a:solidFill>
              </a:rPr>
              <a:t>Object</a:t>
            </a:r>
            <a:endParaRPr lang="en-US" sz="3200" dirty="0">
              <a:solidFill>
                <a:schemeClr val="accent5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2016950" y="5295606"/>
            <a:ext cx="351973" cy="523880"/>
          </a:xfrm>
          <a:prstGeom prst="ellipse">
            <a:avLst/>
          </a:prstGeom>
          <a:noFill/>
          <a:ln w="28575" cmpd="sng">
            <a:solidFill>
              <a:srgbClr val="4BAC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125482" y="5125917"/>
            <a:ext cx="3539613" cy="891730"/>
          </a:xfrm>
          <a:prstGeom prst="ellipse">
            <a:avLst/>
          </a:prstGeom>
          <a:noFill/>
          <a:ln w="28575" cmpd="sng">
            <a:solidFill>
              <a:srgbClr val="4BAC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6548009" y="4639517"/>
            <a:ext cx="399834" cy="756620"/>
          </a:xfrm>
          <a:custGeom>
            <a:avLst/>
            <a:gdLst>
              <a:gd name="connsiteX0" fmla="*/ 0 w 399834"/>
              <a:gd name="connsiteY0" fmla="*/ 756620 h 756620"/>
              <a:gd name="connsiteX1" fmla="*/ 369272 w 399834"/>
              <a:gd name="connsiteY1" fmla="*/ 594487 h 756620"/>
              <a:gd name="connsiteX2" fmla="*/ 378279 w 399834"/>
              <a:gd name="connsiteY2" fmla="*/ 0 h 756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9834" h="756620">
                <a:moveTo>
                  <a:pt x="0" y="756620"/>
                </a:moveTo>
                <a:cubicBezTo>
                  <a:pt x="153113" y="738605"/>
                  <a:pt x="306226" y="720590"/>
                  <a:pt x="369272" y="594487"/>
                </a:cubicBezTo>
                <a:cubicBezTo>
                  <a:pt x="432318" y="468384"/>
                  <a:pt x="378279" y="0"/>
                  <a:pt x="378279" y="0"/>
                </a:cubicBezTo>
              </a:path>
            </a:pathLst>
          </a:custGeom>
          <a:ln>
            <a:solidFill>
              <a:schemeClr val="accent5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272294" y="4044304"/>
            <a:ext cx="207152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5"/>
                </a:solidFill>
              </a:rPr>
              <a:t>Assign</a:t>
            </a:r>
            <a:endParaRPr lang="en-US" sz="3200" dirty="0">
              <a:solidFill>
                <a:schemeClr val="accent5"/>
              </a:solidFill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968116" y="5145975"/>
            <a:ext cx="6921497" cy="8817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Courier"/>
                <a:cs typeface="Courier"/>
              </a:rPr>
              <a:t>x &lt;- c(1,5,4,6,7,2)</a:t>
            </a:r>
          </a:p>
        </p:txBody>
      </p:sp>
      <p:sp>
        <p:nvSpPr>
          <p:cNvPr id="13" name="Oval 12"/>
          <p:cNvSpPr/>
          <p:nvPr/>
        </p:nvSpPr>
        <p:spPr>
          <a:xfrm>
            <a:off x="2479619" y="5295606"/>
            <a:ext cx="645863" cy="523880"/>
          </a:xfrm>
          <a:prstGeom prst="ellipse">
            <a:avLst/>
          </a:prstGeom>
          <a:noFill/>
          <a:ln w="28575" cmpd="sng">
            <a:solidFill>
              <a:srgbClr val="4BAC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>
            <a:stCxn id="13" idx="0"/>
          </p:cNvCxnSpPr>
          <p:nvPr/>
        </p:nvCxnSpPr>
        <p:spPr>
          <a:xfrm flipV="1">
            <a:off x="2802551" y="4627117"/>
            <a:ext cx="732495" cy="668489"/>
          </a:xfrm>
          <a:prstGeom prst="straightConnector1">
            <a:avLst/>
          </a:prstGeom>
          <a:ln>
            <a:solidFill>
              <a:schemeClr val="accent5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endCxn id="6" idx="2"/>
          </p:cNvCxnSpPr>
          <p:nvPr/>
        </p:nvCxnSpPr>
        <p:spPr>
          <a:xfrm flipH="1" flipV="1">
            <a:off x="1584758" y="4627117"/>
            <a:ext cx="510384" cy="668489"/>
          </a:xfrm>
          <a:prstGeom prst="straightConnector1">
            <a:avLst/>
          </a:prstGeom>
          <a:ln>
            <a:solidFill>
              <a:schemeClr val="accent5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325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  <p:bldP spid="7" grpId="0" animBg="1"/>
      <p:bldP spid="8" grpId="0" animBg="1"/>
      <p:bldP spid="10" grpId="0" animBg="1"/>
      <p:bldP spid="11" grpId="0"/>
      <p:bldP spid="12" grpId="0"/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859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We can then manipulate 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090110" cy="2434936"/>
          </a:xfrm>
        </p:spPr>
        <p:txBody>
          <a:bodyPr/>
          <a:lstStyle/>
          <a:p>
            <a:r>
              <a:rPr lang="en-US" b="1" dirty="0" smtClean="0">
                <a:solidFill>
                  <a:srgbClr val="4BACC6"/>
                </a:solidFill>
              </a:rPr>
              <a:t>Functions</a:t>
            </a:r>
            <a:r>
              <a:rPr lang="en-US" dirty="0" smtClean="0"/>
              <a:t> are like choosing from the menu in a drop down list but you type it yourself</a:t>
            </a:r>
          </a:p>
          <a:p>
            <a:r>
              <a:rPr lang="en-US" b="1" dirty="0" smtClean="0">
                <a:solidFill>
                  <a:srgbClr val="4BACC6"/>
                </a:solidFill>
              </a:rPr>
              <a:t>Arguments</a:t>
            </a:r>
            <a:r>
              <a:rPr lang="en-US" dirty="0" smtClean="0"/>
              <a:t> within the functions are like click boxes in a drop down list 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535618" y="3724745"/>
            <a:ext cx="3134318" cy="3344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Courier"/>
                <a:cs typeface="Courier"/>
              </a:rPr>
              <a:t>mean(x)</a:t>
            </a:r>
          </a:p>
          <a:p>
            <a:pPr marL="0" indent="0">
              <a:buFont typeface="Arial"/>
              <a:buNone/>
            </a:pPr>
            <a:r>
              <a:rPr lang="en-US" dirty="0" smtClean="0">
                <a:solidFill>
                  <a:srgbClr val="1F497D"/>
                </a:solidFill>
                <a:latin typeface="Courier"/>
                <a:cs typeface="Courier"/>
              </a:rPr>
              <a:t>[1] 4.166667</a:t>
            </a:r>
          </a:p>
          <a:p>
            <a:pPr marL="0" indent="0">
              <a:buFont typeface="Arial"/>
              <a:buNone/>
            </a:pPr>
            <a:endParaRPr lang="en-US" sz="1400" dirty="0" smtClean="0">
              <a:solidFill>
                <a:srgbClr val="1F497D"/>
              </a:solidFill>
              <a:latin typeface="Courier"/>
              <a:cs typeface="Courier"/>
            </a:endParaRPr>
          </a:p>
          <a:p>
            <a:pPr marL="0" indent="0">
              <a:buFont typeface="Arial"/>
              <a:buNone/>
            </a:pPr>
            <a:r>
              <a:rPr lang="en-US" dirty="0" smtClean="0">
                <a:latin typeface="Courier"/>
                <a:cs typeface="Courier"/>
              </a:rPr>
              <a:t>sum(x)</a:t>
            </a:r>
          </a:p>
          <a:p>
            <a:pPr marL="0" indent="0">
              <a:buFont typeface="Arial"/>
              <a:buNone/>
            </a:pPr>
            <a:r>
              <a:rPr lang="en-US" dirty="0" smtClean="0">
                <a:solidFill>
                  <a:srgbClr val="1F497D"/>
                </a:solidFill>
                <a:latin typeface="Courier"/>
                <a:cs typeface="Courier"/>
              </a:rPr>
              <a:t>[1] 25</a:t>
            </a:r>
            <a:endParaRPr lang="en-US" dirty="0">
              <a:solidFill>
                <a:srgbClr val="1F497D"/>
              </a:solidFill>
              <a:latin typeface="Courier"/>
              <a:cs typeface="Courier"/>
            </a:endParaRPr>
          </a:p>
        </p:txBody>
      </p:sp>
      <p:sp>
        <p:nvSpPr>
          <p:cNvPr id="5" name="Oval 4"/>
          <p:cNvSpPr/>
          <p:nvPr/>
        </p:nvSpPr>
        <p:spPr>
          <a:xfrm>
            <a:off x="2436544" y="3724745"/>
            <a:ext cx="1260931" cy="666547"/>
          </a:xfrm>
          <a:prstGeom prst="ellipse">
            <a:avLst/>
          </a:prstGeom>
          <a:noFill/>
          <a:ln w="28575" cmpd="sng">
            <a:solidFill>
              <a:srgbClr val="4BAC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26338" y="4391292"/>
            <a:ext cx="207152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5"/>
                </a:solidFill>
              </a:rPr>
              <a:t>Function</a:t>
            </a:r>
            <a:endParaRPr lang="en-US" sz="3200" dirty="0">
              <a:solidFill>
                <a:schemeClr val="accent5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50559" y="4602716"/>
            <a:ext cx="207152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5"/>
                </a:solidFill>
              </a:rPr>
              <a:t>Argument</a:t>
            </a:r>
            <a:endParaRPr lang="en-US" sz="3200" dirty="0">
              <a:solidFill>
                <a:schemeClr val="accent5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436544" y="5155747"/>
            <a:ext cx="1098098" cy="666547"/>
          </a:xfrm>
          <a:prstGeom prst="ellipse">
            <a:avLst/>
          </a:prstGeom>
          <a:noFill/>
          <a:ln w="28575" cmpd="sng">
            <a:solidFill>
              <a:srgbClr val="4BAC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534642" y="5155747"/>
            <a:ext cx="351973" cy="666547"/>
          </a:xfrm>
          <a:prstGeom prst="ellipse">
            <a:avLst/>
          </a:prstGeom>
          <a:noFill/>
          <a:ln w="28575" cmpd="sng">
            <a:solidFill>
              <a:srgbClr val="4BAC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3742732" y="3774216"/>
            <a:ext cx="427459" cy="666547"/>
          </a:xfrm>
          <a:prstGeom prst="ellipse">
            <a:avLst/>
          </a:prstGeom>
          <a:noFill/>
          <a:ln w="28575" cmpd="sng">
            <a:solidFill>
              <a:srgbClr val="4BAC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215001" y="4047613"/>
            <a:ext cx="2503709" cy="555103"/>
          </a:xfrm>
          <a:prstGeom prst="straightConnector1">
            <a:avLst/>
          </a:prstGeom>
          <a:ln>
            <a:solidFill>
              <a:schemeClr val="accent5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9" idx="7"/>
          </p:cNvCxnSpPr>
          <p:nvPr/>
        </p:nvCxnSpPr>
        <p:spPr>
          <a:xfrm flipV="1">
            <a:off x="3835070" y="5047226"/>
            <a:ext cx="2515489" cy="206135"/>
          </a:xfrm>
          <a:prstGeom prst="straightConnector1">
            <a:avLst/>
          </a:prstGeom>
          <a:ln>
            <a:solidFill>
              <a:schemeClr val="accent5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5" idx="2"/>
          </p:cNvCxnSpPr>
          <p:nvPr/>
        </p:nvCxnSpPr>
        <p:spPr>
          <a:xfrm flipH="1">
            <a:off x="1663290" y="4058019"/>
            <a:ext cx="773254" cy="481207"/>
          </a:xfrm>
          <a:prstGeom prst="straightConnector1">
            <a:avLst/>
          </a:prstGeom>
          <a:ln>
            <a:solidFill>
              <a:schemeClr val="accent5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8" idx="2"/>
          </p:cNvCxnSpPr>
          <p:nvPr/>
        </p:nvCxnSpPr>
        <p:spPr>
          <a:xfrm flipH="1" flipV="1">
            <a:off x="1663290" y="4976068"/>
            <a:ext cx="773254" cy="512953"/>
          </a:xfrm>
          <a:prstGeom prst="straightConnector1">
            <a:avLst/>
          </a:prstGeom>
          <a:ln>
            <a:solidFill>
              <a:schemeClr val="accent5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3225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 animBg="1"/>
      <p:bldP spid="6" grpId="0"/>
      <p:bldP spid="7" grpId="0"/>
      <p:bldP spid="8" grpId="0" animBg="1"/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Hashtags</a:t>
            </a:r>
            <a:r>
              <a:rPr lang="en-US" dirty="0" smtClean="0"/>
              <a:t> &amp; annotation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Anything with a </a:t>
            </a:r>
            <a:r>
              <a:rPr lang="en-US" dirty="0" err="1" smtClean="0"/>
              <a:t>hashtag</a:t>
            </a:r>
            <a:r>
              <a:rPr lang="en-US" dirty="0" smtClean="0"/>
              <a:t> is </a:t>
            </a:r>
            <a:r>
              <a:rPr lang="en-US" b="1" dirty="0" smtClean="0">
                <a:solidFill>
                  <a:srgbClr val="4BACC6"/>
                </a:solidFill>
              </a:rPr>
              <a:t>ignored by R</a:t>
            </a:r>
          </a:p>
          <a:p>
            <a:pPr marL="0" indent="0">
              <a:buNone/>
            </a:pPr>
            <a:r>
              <a:rPr lang="en-US" dirty="0" smtClean="0"/>
              <a:t>     </a:t>
            </a:r>
            <a:endParaRPr lang="en-US" dirty="0"/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# </a:t>
            </a:r>
            <a:r>
              <a:rPr lang="en-US" dirty="0">
                <a:latin typeface="Courier New"/>
                <a:cs typeface="Courier New"/>
              </a:rPr>
              <a:t>this is just </a:t>
            </a:r>
            <a:r>
              <a:rPr lang="en-US" dirty="0" smtClean="0">
                <a:latin typeface="Courier New"/>
                <a:cs typeface="Courier New"/>
              </a:rPr>
              <a:t>a note</a:t>
            </a:r>
            <a:endParaRPr lang="en-US" dirty="0">
              <a:latin typeface="Courier New"/>
              <a:cs typeface="Courier New"/>
            </a:endParaRPr>
          </a:p>
          <a:p>
            <a:endParaRPr lang="en-US" dirty="0" smtClean="0"/>
          </a:p>
          <a:p>
            <a:r>
              <a:rPr lang="en-US" dirty="0" smtClean="0"/>
              <a:t>You should always </a:t>
            </a:r>
            <a:r>
              <a:rPr lang="en-US" b="1" dirty="0">
                <a:solidFill>
                  <a:srgbClr val="4BACC6"/>
                </a:solidFill>
              </a:rPr>
              <a:t>write notes </a:t>
            </a:r>
            <a:r>
              <a:rPr lang="en-US" dirty="0" smtClean="0"/>
              <a:t>around your code using </a:t>
            </a:r>
            <a:r>
              <a:rPr lang="en-US" dirty="0" err="1" smtClean="0"/>
              <a:t>hashtags</a:t>
            </a:r>
            <a:endParaRPr lang="en-US" dirty="0" smtClean="0"/>
          </a:p>
          <a:p>
            <a:r>
              <a:rPr lang="en-US" dirty="0" smtClean="0"/>
              <a:t>We have done this in the exercises you will be given to help you understand the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4842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913</Words>
  <Application>Microsoft Macintosh PowerPoint</Application>
  <PresentationFormat>On-screen Show (4:3)</PresentationFormat>
  <Paragraphs>159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Introduction to Macroecological Data Analysis in R</vt:lpstr>
      <vt:lpstr>Getting Started with R  @GSwithR</vt:lpstr>
      <vt:lpstr>Why use R?</vt:lpstr>
      <vt:lpstr>Open Science</vt:lpstr>
      <vt:lpstr>Don’t panic!</vt:lpstr>
      <vt:lpstr>PowerPoint Presentation</vt:lpstr>
      <vt:lpstr>R uses an Object-oriented language</vt:lpstr>
      <vt:lpstr>We can then manipulate objects</vt:lpstr>
      <vt:lpstr>Hashtags &amp; annotation</vt:lpstr>
      <vt:lpstr>Let’s have a look at R  &amp; R Studio</vt:lpstr>
      <vt:lpstr>Errors are normal</vt:lpstr>
      <vt:lpstr>Report</vt:lpstr>
      <vt:lpstr>Exercise 1</vt:lpstr>
      <vt:lpstr>?mean</vt:lpstr>
      <vt:lpstr>Macroalgae (seaweed)</vt:lpstr>
      <vt:lpstr>Macroalgal genus richness</vt:lpstr>
      <vt:lpstr>Variables</vt:lpstr>
      <vt:lpstr>Exercise 2</vt:lpstr>
      <vt:lpstr>Linear regression reminder</vt:lpstr>
      <vt:lpstr>Linear regression diagnostics</vt:lpstr>
      <vt:lpstr>Linear Regression output</vt:lpstr>
      <vt:lpstr>Exercise 3</vt:lpstr>
      <vt:lpstr>Model selection</vt:lpstr>
    </vt:vector>
  </TitlesOfParts>
  <Company>CMEC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</dc:title>
  <dc:creator>Sally Keith</dc:creator>
  <cp:lastModifiedBy>Sally Keith</cp:lastModifiedBy>
  <cp:revision>36</cp:revision>
  <dcterms:created xsi:type="dcterms:W3CDTF">2014-08-30T11:18:08Z</dcterms:created>
  <dcterms:modified xsi:type="dcterms:W3CDTF">2014-09-18T11:04:33Z</dcterms:modified>
</cp:coreProperties>
</file>

<file path=docProps/thumbnail.jpeg>
</file>